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2" r:id="rId5"/>
    <p:sldId id="273" r:id="rId6"/>
    <p:sldId id="259" r:id="rId7"/>
    <p:sldId id="260" r:id="rId8"/>
    <p:sldId id="261" r:id="rId9"/>
    <p:sldId id="262" r:id="rId10"/>
    <p:sldId id="266" r:id="rId11"/>
    <p:sldId id="265" r:id="rId12"/>
    <p:sldId id="267" r:id="rId13"/>
    <p:sldId id="268" r:id="rId14"/>
    <p:sldId id="270" r:id="rId15"/>
    <p:sldId id="263" r:id="rId16"/>
  </p:sldIdLst>
  <p:sldSz cx="18288000" cy="10287000"/>
  <p:notesSz cx="7010400" cy="9296400"/>
  <p:embeddedFontLst>
    <p:embeddedFont>
      <p:font typeface="Black Bones" panose="020B0604020202020204" charset="0"/>
      <p:regular r:id="rId17"/>
    </p:embeddedFont>
    <p:embeddedFont>
      <p:font typeface="Canva Sans" panose="020B0604020202020204" charset="0"/>
      <p:regular r:id="rId18"/>
    </p:embeddedFont>
    <p:embeddedFont>
      <p:font typeface="Poppins" panose="020B0502040204020203" pitchFamily="2" charset="0"/>
      <p:regular r:id="rId19"/>
    </p:embeddedFont>
    <p:embeddedFont>
      <p:font typeface="Poppins Bold" panose="020B0604020202020204" charset="0"/>
      <p:regular r:id="rId20"/>
    </p:embeddedFont>
    <p:embeddedFont>
      <p:font typeface="Poppins Medium" panose="020B0502040204020203" pitchFamily="2" charset="0"/>
      <p:regular r:id="rId21"/>
    </p:embeddedFont>
    <p:embeddedFont>
      <p:font typeface="Poppins Semi-Bold" panose="020B0604020202020204" charset="0"/>
      <p:regular r:id="rId22"/>
    </p:embeddedFont>
    <p:embeddedFont>
      <p:font typeface="The Seasons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image" Target="../media/image21.png"/><Relationship Id="rId7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5" Type="http://schemas.openxmlformats.org/officeDocument/2006/relationships/image" Target="../media/image23.png"/><Relationship Id="rId4" Type="http://schemas.openxmlformats.org/officeDocument/2006/relationships/image" Target="../media/image22.svg"/><Relationship Id="rId9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0D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96557" y="53832"/>
            <a:ext cx="8600122" cy="10924573"/>
            <a:chOff x="0" y="0"/>
            <a:chExt cx="1361523" cy="17295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61523" cy="1729517"/>
            </a:xfrm>
            <a:custGeom>
              <a:avLst/>
              <a:gdLst/>
              <a:ahLst/>
              <a:cxnLst/>
              <a:rect l="l" t="t" r="r" b="b"/>
              <a:pathLst>
                <a:path w="1361523" h="1729517">
                  <a:moveTo>
                    <a:pt x="36008" y="0"/>
                  </a:moveTo>
                  <a:lnTo>
                    <a:pt x="1325515" y="0"/>
                  </a:lnTo>
                  <a:cubicBezTo>
                    <a:pt x="1335065" y="0"/>
                    <a:pt x="1344224" y="3794"/>
                    <a:pt x="1350976" y="10547"/>
                  </a:cubicBezTo>
                  <a:cubicBezTo>
                    <a:pt x="1357729" y="17300"/>
                    <a:pt x="1361523" y="26458"/>
                    <a:pt x="1361523" y="36008"/>
                  </a:cubicBezTo>
                  <a:lnTo>
                    <a:pt x="1361523" y="1693509"/>
                  </a:lnTo>
                  <a:cubicBezTo>
                    <a:pt x="1361523" y="1703059"/>
                    <a:pt x="1357729" y="1712218"/>
                    <a:pt x="1350976" y="1718971"/>
                  </a:cubicBezTo>
                  <a:cubicBezTo>
                    <a:pt x="1344224" y="1725724"/>
                    <a:pt x="1335065" y="1729517"/>
                    <a:pt x="1325515" y="1729517"/>
                  </a:cubicBezTo>
                  <a:lnTo>
                    <a:pt x="36008" y="1729517"/>
                  </a:lnTo>
                  <a:cubicBezTo>
                    <a:pt x="26458" y="1729517"/>
                    <a:pt x="17300" y="1725724"/>
                    <a:pt x="10547" y="1718971"/>
                  </a:cubicBezTo>
                  <a:cubicBezTo>
                    <a:pt x="3794" y="1712218"/>
                    <a:pt x="0" y="1703059"/>
                    <a:pt x="0" y="1693509"/>
                  </a:cubicBezTo>
                  <a:lnTo>
                    <a:pt x="0" y="36008"/>
                  </a:lnTo>
                  <a:cubicBezTo>
                    <a:pt x="0" y="26458"/>
                    <a:pt x="3794" y="17300"/>
                    <a:pt x="10547" y="10547"/>
                  </a:cubicBezTo>
                  <a:cubicBezTo>
                    <a:pt x="17300" y="3794"/>
                    <a:pt x="26458" y="0"/>
                    <a:pt x="36008" y="0"/>
                  </a:cubicBezTo>
                  <a:close/>
                </a:path>
              </a:pathLst>
            </a:custGeom>
            <a:blipFill>
              <a:blip r:embed="rId2"/>
              <a:stretch>
                <a:fillRect l="-34788" r="-3478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AutoShape 4"/>
          <p:cNvSpPr/>
          <p:nvPr/>
        </p:nvSpPr>
        <p:spPr>
          <a:xfrm>
            <a:off x="1473501" y="4760699"/>
            <a:ext cx="5732575" cy="0"/>
          </a:xfrm>
          <a:prstGeom prst="line">
            <a:avLst/>
          </a:prstGeom>
          <a:ln w="38100" cap="rnd">
            <a:solidFill>
              <a:srgbClr val="F3DDB6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5" name="AutoShape 5"/>
          <p:cNvSpPr/>
          <p:nvPr/>
        </p:nvSpPr>
        <p:spPr>
          <a:xfrm>
            <a:off x="1038225" y="9595594"/>
            <a:ext cx="0" cy="1382812"/>
          </a:xfrm>
          <a:prstGeom prst="line">
            <a:avLst/>
          </a:prstGeom>
          <a:ln w="19050" cap="rnd">
            <a:solidFill>
              <a:srgbClr val="F3DDB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6"/>
          <p:cNvGrpSpPr/>
          <p:nvPr/>
        </p:nvGrpSpPr>
        <p:grpSpPr>
          <a:xfrm>
            <a:off x="7206076" y="309864"/>
            <a:ext cx="5583513" cy="10287000"/>
            <a:chOff x="0" y="0"/>
            <a:chExt cx="1470555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70555" cy="2709333"/>
            </a:xfrm>
            <a:custGeom>
              <a:avLst/>
              <a:gdLst/>
              <a:ahLst/>
              <a:cxnLst/>
              <a:rect l="l" t="t" r="r" b="b"/>
              <a:pathLst>
                <a:path w="1470555" h="2709333">
                  <a:moveTo>
                    <a:pt x="0" y="0"/>
                  </a:moveTo>
                  <a:lnTo>
                    <a:pt x="1470555" y="0"/>
                  </a:lnTo>
                  <a:lnTo>
                    <a:pt x="1470555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310D0A">
                    <a:alpha val="100000"/>
                  </a:srgbClr>
                </a:gs>
                <a:gs pos="50000">
                  <a:srgbClr val="310D0A">
                    <a:alpha val="86000"/>
                  </a:srgbClr>
                </a:gs>
                <a:gs pos="100000">
                  <a:srgbClr val="310D0A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470555" cy="27760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flipV="1">
            <a:off x="185334" y="309864"/>
            <a:ext cx="2418298" cy="2400711"/>
          </a:xfrm>
          <a:custGeom>
            <a:avLst/>
            <a:gdLst/>
            <a:ahLst/>
            <a:cxnLst/>
            <a:rect l="l" t="t" r="r" b="b"/>
            <a:pathLst>
              <a:path w="2418298" h="2400711">
                <a:moveTo>
                  <a:pt x="0" y="2400711"/>
                </a:moveTo>
                <a:lnTo>
                  <a:pt x="2418298" y="2400711"/>
                </a:lnTo>
                <a:lnTo>
                  <a:pt x="2418298" y="0"/>
                </a:lnTo>
                <a:lnTo>
                  <a:pt x="0" y="0"/>
                </a:lnTo>
                <a:lnTo>
                  <a:pt x="0" y="2400711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85334" y="7690697"/>
            <a:ext cx="2418298" cy="2400711"/>
          </a:xfrm>
          <a:custGeom>
            <a:avLst/>
            <a:gdLst/>
            <a:ahLst/>
            <a:cxnLst/>
            <a:rect l="l" t="t" r="r" b="b"/>
            <a:pathLst>
              <a:path w="2418298" h="2400711">
                <a:moveTo>
                  <a:pt x="0" y="0"/>
                </a:moveTo>
                <a:lnTo>
                  <a:pt x="2418298" y="0"/>
                </a:lnTo>
                <a:lnTo>
                  <a:pt x="2418298" y="2400711"/>
                </a:lnTo>
                <a:lnTo>
                  <a:pt x="0" y="240071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1473501" y="2323569"/>
            <a:ext cx="7768585" cy="2437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520"/>
              </a:lnSpc>
            </a:pPr>
            <a:r>
              <a:rPr lang="en-US" sz="6800">
                <a:solidFill>
                  <a:srgbClr val="F3DDB6"/>
                </a:solidFill>
                <a:latin typeface="The Seasons"/>
                <a:ea typeface="The Seasons"/>
                <a:cs typeface="The Seasons"/>
                <a:sym typeface="The Seasons"/>
              </a:rPr>
              <a:t>Bringing Burroughs Back to Life.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61222" y="5034264"/>
            <a:ext cx="7768585" cy="1283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79"/>
              </a:lnSpc>
            </a:pPr>
            <a:r>
              <a:rPr lang="en-US" sz="5699">
                <a:solidFill>
                  <a:srgbClr val="A19A72"/>
                </a:solidFill>
                <a:latin typeface="Black Bones"/>
                <a:ea typeface="Black Bones"/>
                <a:cs typeface="Black Bones"/>
                <a:sym typeface="Black Bones"/>
              </a:rPr>
              <a:t>Brighton’s Social Slice of History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BC77D-363D-538B-B3F7-09E64AD653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DDC8855-5A18-853F-4186-1651AF7686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0154" y="952500"/>
            <a:ext cx="15622446" cy="861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9539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43A070-42C3-6776-AD5F-ED66CDA01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42142DF-70AA-BDA6-BC53-4F3B897879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850264"/>
            <a:ext cx="15697200" cy="8844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99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58F8C-4373-B6C1-32B6-EA3847746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C1E3640-1A6F-F36C-37B7-75C8FA71C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6600" y="102599"/>
            <a:ext cx="11658600" cy="10016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625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FB3A8-B02F-64B3-49AB-63214AABD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2B308B5-9690-BECD-58AC-FB1ECE7CDD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1" y="-207604"/>
            <a:ext cx="13343236" cy="10075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623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0748CB-5051-DB31-706C-AAA5043A4F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476" y="586357"/>
            <a:ext cx="17219047" cy="9114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2359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0D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821767" y="1640284"/>
            <a:ext cx="7560135" cy="7006431"/>
            <a:chOff x="0" y="0"/>
            <a:chExt cx="941220" cy="87228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41220" cy="872285"/>
            </a:xfrm>
            <a:custGeom>
              <a:avLst/>
              <a:gdLst/>
              <a:ahLst/>
              <a:cxnLst/>
              <a:rect l="l" t="t" r="r" b="b"/>
              <a:pathLst>
                <a:path w="941220" h="872285">
                  <a:moveTo>
                    <a:pt x="0" y="0"/>
                  </a:moveTo>
                  <a:lnTo>
                    <a:pt x="941220" y="0"/>
                  </a:lnTo>
                  <a:lnTo>
                    <a:pt x="941220" y="872285"/>
                  </a:lnTo>
                  <a:lnTo>
                    <a:pt x="0" y="872285"/>
                  </a:lnTo>
                  <a:close/>
                </a:path>
              </a:pathLst>
            </a:custGeom>
            <a:blipFill>
              <a:blip r:embed="rId2"/>
              <a:stretch>
                <a:fillRect t="-8447" b="-8447"/>
              </a:stretch>
            </a:blipFill>
            <a:ln w="38100" cap="sq">
              <a:solidFill>
                <a:srgbClr val="310D0A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9912540" y="6042306"/>
            <a:ext cx="2225471" cy="651714"/>
            <a:chOff x="0" y="0"/>
            <a:chExt cx="586132" cy="17164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586132" cy="171645"/>
            </a:xfrm>
            <a:custGeom>
              <a:avLst/>
              <a:gdLst/>
              <a:ahLst/>
              <a:cxnLst/>
              <a:rect l="l" t="t" r="r" b="b"/>
              <a:pathLst>
                <a:path w="586132" h="171645">
                  <a:moveTo>
                    <a:pt x="85822" y="0"/>
                  </a:moveTo>
                  <a:lnTo>
                    <a:pt x="500310" y="0"/>
                  </a:lnTo>
                  <a:cubicBezTo>
                    <a:pt x="547708" y="0"/>
                    <a:pt x="586132" y="38424"/>
                    <a:pt x="586132" y="85822"/>
                  </a:cubicBezTo>
                  <a:lnTo>
                    <a:pt x="586132" y="85822"/>
                  </a:lnTo>
                  <a:cubicBezTo>
                    <a:pt x="586132" y="133221"/>
                    <a:pt x="547708" y="171645"/>
                    <a:pt x="500310" y="171645"/>
                  </a:cubicBezTo>
                  <a:lnTo>
                    <a:pt x="85822" y="171645"/>
                  </a:lnTo>
                  <a:cubicBezTo>
                    <a:pt x="38424" y="171645"/>
                    <a:pt x="0" y="133221"/>
                    <a:pt x="0" y="85822"/>
                  </a:cubicBezTo>
                  <a:lnTo>
                    <a:pt x="0" y="85822"/>
                  </a:lnTo>
                  <a:cubicBezTo>
                    <a:pt x="0" y="38424"/>
                    <a:pt x="38424" y="0"/>
                    <a:pt x="85822" y="0"/>
                  </a:cubicBezTo>
                  <a:close/>
                </a:path>
              </a:pathLst>
            </a:custGeom>
            <a:solidFill>
              <a:srgbClr val="F3DDB6"/>
            </a:solidFill>
            <a:ln cap="rnd">
              <a:noFill/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9525"/>
              <a:ext cx="586132" cy="1621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8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9912540" y="7005919"/>
            <a:ext cx="389018" cy="389018"/>
          </a:xfrm>
          <a:custGeom>
            <a:avLst/>
            <a:gdLst/>
            <a:ahLst/>
            <a:cxnLst/>
            <a:rect l="l" t="t" r="r" b="b"/>
            <a:pathLst>
              <a:path w="389018" h="389018">
                <a:moveTo>
                  <a:pt x="0" y="0"/>
                </a:moveTo>
                <a:lnTo>
                  <a:pt x="389018" y="0"/>
                </a:lnTo>
                <a:lnTo>
                  <a:pt x="389018" y="389018"/>
                </a:lnTo>
                <a:lnTo>
                  <a:pt x="0" y="3890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912540" y="7704513"/>
            <a:ext cx="389018" cy="389018"/>
          </a:xfrm>
          <a:custGeom>
            <a:avLst/>
            <a:gdLst/>
            <a:ahLst/>
            <a:cxnLst/>
            <a:rect l="l" t="t" r="r" b="b"/>
            <a:pathLst>
              <a:path w="389018" h="389018">
                <a:moveTo>
                  <a:pt x="0" y="0"/>
                </a:moveTo>
                <a:lnTo>
                  <a:pt x="389018" y="0"/>
                </a:lnTo>
                <a:lnTo>
                  <a:pt x="389018" y="389018"/>
                </a:lnTo>
                <a:lnTo>
                  <a:pt x="0" y="3890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9" name="Group 9"/>
          <p:cNvGrpSpPr/>
          <p:nvPr/>
        </p:nvGrpSpPr>
        <p:grpSpPr>
          <a:xfrm rot="-10800000">
            <a:off x="3894818" y="1640284"/>
            <a:ext cx="5487084" cy="7045080"/>
            <a:chOff x="0" y="0"/>
            <a:chExt cx="1445158" cy="185549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45158" cy="1855494"/>
            </a:xfrm>
            <a:custGeom>
              <a:avLst/>
              <a:gdLst/>
              <a:ahLst/>
              <a:cxnLst/>
              <a:rect l="l" t="t" r="r" b="b"/>
              <a:pathLst>
                <a:path w="1445158" h="1855494">
                  <a:moveTo>
                    <a:pt x="0" y="0"/>
                  </a:moveTo>
                  <a:lnTo>
                    <a:pt x="1445158" y="0"/>
                  </a:lnTo>
                  <a:lnTo>
                    <a:pt x="1445158" y="1855494"/>
                  </a:lnTo>
                  <a:lnTo>
                    <a:pt x="0" y="1855494"/>
                  </a:lnTo>
                  <a:close/>
                </a:path>
              </a:pathLst>
            </a:custGeom>
            <a:gradFill rotWithShape="1">
              <a:gsLst>
                <a:gs pos="0">
                  <a:srgbClr val="310D0A">
                    <a:alpha val="100000"/>
                  </a:srgbClr>
                </a:gs>
                <a:gs pos="50000">
                  <a:srgbClr val="310D0A">
                    <a:alpha val="86000"/>
                  </a:srgbClr>
                </a:gs>
                <a:gs pos="100000">
                  <a:srgbClr val="310D0A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66675"/>
              <a:ext cx="1445158" cy="19221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2" name="Freeform 12"/>
          <p:cNvSpPr/>
          <p:nvPr/>
        </p:nvSpPr>
        <p:spPr>
          <a:xfrm rot="-5400000" flipH="1" flipV="1">
            <a:off x="519138" y="527576"/>
            <a:ext cx="2418298" cy="2400711"/>
          </a:xfrm>
          <a:custGeom>
            <a:avLst/>
            <a:gdLst/>
            <a:ahLst/>
            <a:cxnLst/>
            <a:rect l="l" t="t" r="r" b="b"/>
            <a:pathLst>
              <a:path w="2418298" h="2400711">
                <a:moveTo>
                  <a:pt x="2418298" y="2400711"/>
                </a:moveTo>
                <a:lnTo>
                  <a:pt x="0" y="2400711"/>
                </a:lnTo>
                <a:lnTo>
                  <a:pt x="0" y="0"/>
                </a:lnTo>
                <a:lnTo>
                  <a:pt x="2418298" y="0"/>
                </a:lnTo>
                <a:lnTo>
                  <a:pt x="2418298" y="2400711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H="1">
            <a:off x="15341770" y="7367507"/>
            <a:ext cx="2418298" cy="2400711"/>
          </a:xfrm>
          <a:custGeom>
            <a:avLst/>
            <a:gdLst/>
            <a:ahLst/>
            <a:cxnLst/>
            <a:rect l="l" t="t" r="r" b="b"/>
            <a:pathLst>
              <a:path w="2418298" h="2400711">
                <a:moveTo>
                  <a:pt x="2418298" y="0"/>
                </a:moveTo>
                <a:lnTo>
                  <a:pt x="0" y="0"/>
                </a:lnTo>
                <a:lnTo>
                  <a:pt x="0" y="2400711"/>
                </a:lnTo>
                <a:lnTo>
                  <a:pt x="2418298" y="2400711"/>
                </a:lnTo>
                <a:lnTo>
                  <a:pt x="2418298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AutoShape 14"/>
          <p:cNvSpPr/>
          <p:nvPr/>
        </p:nvSpPr>
        <p:spPr>
          <a:xfrm>
            <a:off x="9912540" y="5162824"/>
            <a:ext cx="4385280" cy="0"/>
          </a:xfrm>
          <a:prstGeom prst="line">
            <a:avLst/>
          </a:prstGeom>
          <a:ln w="19050" cap="rnd">
            <a:solidFill>
              <a:srgbClr val="F3DDB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6168568" y="1028700"/>
            <a:ext cx="1090732" cy="3395276"/>
          </a:xfrm>
          <a:custGeom>
            <a:avLst/>
            <a:gdLst/>
            <a:ahLst/>
            <a:cxnLst/>
            <a:rect l="l" t="t" r="r" b="b"/>
            <a:pathLst>
              <a:path w="1090732" h="3395276">
                <a:moveTo>
                  <a:pt x="0" y="0"/>
                </a:moveTo>
                <a:lnTo>
                  <a:pt x="1090732" y="0"/>
                </a:lnTo>
                <a:lnTo>
                  <a:pt x="1090732" y="3395276"/>
                </a:lnTo>
                <a:lnTo>
                  <a:pt x="0" y="339527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10568744" y="7653233"/>
            <a:ext cx="5381266" cy="42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355"/>
              </a:lnSpc>
              <a:spcBef>
                <a:spcPct val="0"/>
              </a:spcBef>
            </a:pPr>
            <a:r>
              <a:rPr lang="en-US" sz="2396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aperri@pinnaclewealthonline.com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568744" y="7011549"/>
            <a:ext cx="2496651" cy="4249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3355"/>
              </a:lnSpc>
              <a:spcBef>
                <a:spcPct val="0"/>
              </a:spcBef>
            </a:pPr>
            <a:r>
              <a:rPr lang="en-US" sz="2396" b="1">
                <a:solidFill>
                  <a:srgbClr val="FFFFFF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586-707-0182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0068694" y="6174171"/>
            <a:ext cx="1913162" cy="38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89"/>
              </a:lnSpc>
            </a:pPr>
            <a:r>
              <a:rPr lang="en-US" sz="2599" b="1" spc="-64">
                <a:solidFill>
                  <a:srgbClr val="310D0A"/>
                </a:solidFill>
                <a:latin typeface="Poppins Semi-Bold"/>
                <a:ea typeface="Poppins Semi-Bold"/>
                <a:cs typeface="Poppins Semi-Bold"/>
                <a:sym typeface="Poppins Semi-Bold"/>
              </a:rPr>
              <a:t>Contact Us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9912540" y="3075586"/>
            <a:ext cx="5502631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00"/>
              </a:lnSpc>
              <a:spcBef>
                <a:spcPct val="0"/>
              </a:spcBef>
            </a:pPr>
            <a:r>
              <a:rPr lang="en-US" sz="6800" u="none" strike="noStrike">
                <a:solidFill>
                  <a:srgbClr val="F3DDB6"/>
                </a:solidFill>
                <a:latin typeface="The Seasons"/>
                <a:ea typeface="The Seasons"/>
                <a:cs typeface="The Seasons"/>
                <a:sym typeface="The Seasons"/>
              </a:rPr>
              <a:t>Thank You</a:t>
            </a:r>
          </a:p>
          <a:p>
            <a:pPr marL="0" lvl="0" indent="0" algn="l">
              <a:lnSpc>
                <a:spcPts val="6800"/>
              </a:lnSpc>
              <a:spcBef>
                <a:spcPct val="0"/>
              </a:spcBef>
            </a:pPr>
            <a:r>
              <a:rPr lang="en-US" sz="6800" u="none" strike="noStrike">
                <a:solidFill>
                  <a:srgbClr val="F3DDB6"/>
                </a:solidFill>
                <a:latin typeface="The Seasons"/>
                <a:ea typeface="The Seasons"/>
                <a:cs typeface="The Seasons"/>
                <a:sym typeface="The Seasons"/>
              </a:rPr>
              <a:t>Very Much!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0D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07984" y="1666408"/>
            <a:ext cx="7041302" cy="6954183"/>
            <a:chOff x="0" y="0"/>
            <a:chExt cx="1069836" cy="10566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69836" cy="1056600"/>
            </a:xfrm>
            <a:custGeom>
              <a:avLst/>
              <a:gdLst/>
              <a:ahLst/>
              <a:cxnLst/>
              <a:rect l="l" t="t" r="r" b="b"/>
              <a:pathLst>
                <a:path w="1069836" h="1056600">
                  <a:moveTo>
                    <a:pt x="0" y="0"/>
                  </a:moveTo>
                  <a:lnTo>
                    <a:pt x="1069836" y="0"/>
                  </a:lnTo>
                  <a:lnTo>
                    <a:pt x="1069836" y="1056600"/>
                  </a:lnTo>
                  <a:lnTo>
                    <a:pt x="0" y="10566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2305919" y="5330943"/>
            <a:ext cx="310473" cy="310473"/>
          </a:xfrm>
          <a:custGeom>
            <a:avLst/>
            <a:gdLst/>
            <a:ahLst/>
            <a:cxnLst/>
            <a:rect l="l" t="t" r="r" b="b"/>
            <a:pathLst>
              <a:path w="310473" h="310473">
                <a:moveTo>
                  <a:pt x="0" y="0"/>
                </a:moveTo>
                <a:lnTo>
                  <a:pt x="310473" y="0"/>
                </a:lnTo>
                <a:lnTo>
                  <a:pt x="310473" y="310473"/>
                </a:lnTo>
                <a:lnTo>
                  <a:pt x="0" y="310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138715" y="2008666"/>
            <a:ext cx="3805178" cy="98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800"/>
              </a:lnSpc>
            </a:pPr>
            <a:r>
              <a:rPr lang="en-US" sz="6800">
                <a:solidFill>
                  <a:srgbClr val="F3DDB6"/>
                </a:solidFill>
                <a:latin typeface="The Seasons"/>
                <a:ea typeface="The Seasons"/>
                <a:cs typeface="The Seasons"/>
                <a:sym typeface="The Seasons"/>
              </a:rPr>
              <a:t>About Us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9098459" y="1666408"/>
            <a:ext cx="4543980" cy="6954183"/>
            <a:chOff x="0" y="0"/>
            <a:chExt cx="1196769" cy="183155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96769" cy="1831554"/>
            </a:xfrm>
            <a:custGeom>
              <a:avLst/>
              <a:gdLst/>
              <a:ahLst/>
              <a:cxnLst/>
              <a:rect l="l" t="t" r="r" b="b"/>
              <a:pathLst>
                <a:path w="1196769" h="1831554">
                  <a:moveTo>
                    <a:pt x="0" y="0"/>
                  </a:moveTo>
                  <a:lnTo>
                    <a:pt x="1196769" y="0"/>
                  </a:lnTo>
                  <a:lnTo>
                    <a:pt x="1196769" y="1831554"/>
                  </a:lnTo>
                  <a:lnTo>
                    <a:pt x="0" y="1831554"/>
                  </a:lnTo>
                  <a:close/>
                </a:path>
              </a:pathLst>
            </a:custGeom>
            <a:gradFill rotWithShape="1">
              <a:gsLst>
                <a:gs pos="0">
                  <a:srgbClr val="310D0A">
                    <a:alpha val="100000"/>
                  </a:srgbClr>
                </a:gs>
                <a:gs pos="50000">
                  <a:srgbClr val="310D0A">
                    <a:alpha val="86000"/>
                  </a:srgbClr>
                </a:gs>
                <a:gs pos="100000">
                  <a:srgbClr val="310D0A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66675"/>
              <a:ext cx="1196769" cy="18982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-5400000" flipH="1" flipV="1">
            <a:off x="519138" y="527576"/>
            <a:ext cx="2418298" cy="2400711"/>
          </a:xfrm>
          <a:custGeom>
            <a:avLst/>
            <a:gdLst/>
            <a:ahLst/>
            <a:cxnLst/>
            <a:rect l="l" t="t" r="r" b="b"/>
            <a:pathLst>
              <a:path w="2418298" h="2400711">
                <a:moveTo>
                  <a:pt x="2418298" y="2400711"/>
                </a:moveTo>
                <a:lnTo>
                  <a:pt x="0" y="2400711"/>
                </a:lnTo>
                <a:lnTo>
                  <a:pt x="0" y="0"/>
                </a:lnTo>
                <a:lnTo>
                  <a:pt x="2418298" y="0"/>
                </a:lnTo>
                <a:lnTo>
                  <a:pt x="2418298" y="240071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5341770" y="7367507"/>
            <a:ext cx="2418298" cy="2400711"/>
          </a:xfrm>
          <a:custGeom>
            <a:avLst/>
            <a:gdLst/>
            <a:ahLst/>
            <a:cxnLst/>
            <a:rect l="l" t="t" r="r" b="b"/>
            <a:pathLst>
              <a:path w="2418298" h="2400711">
                <a:moveTo>
                  <a:pt x="2418298" y="0"/>
                </a:moveTo>
                <a:lnTo>
                  <a:pt x="0" y="0"/>
                </a:lnTo>
                <a:lnTo>
                  <a:pt x="0" y="2400711"/>
                </a:lnTo>
                <a:lnTo>
                  <a:pt x="2418298" y="2400711"/>
                </a:lnTo>
                <a:lnTo>
                  <a:pt x="2418298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2138715" y="3000537"/>
            <a:ext cx="3606670" cy="0"/>
          </a:xfrm>
          <a:prstGeom prst="line">
            <a:avLst/>
          </a:prstGeom>
          <a:ln w="19050" cap="rnd">
            <a:solidFill>
              <a:srgbClr val="F3DDB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2138715" y="3242147"/>
            <a:ext cx="8599919" cy="4722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45"/>
              </a:lnSpc>
            </a:pPr>
            <a:r>
              <a:rPr lang="en-US" sz="267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Andrew and Beth Perri are long-time residents of Brighton, Michigan having moved here in the late 1970s. Together, they lead a family-oriented financial service practice in Brighton, emphasizing client relationships and long-term financial stability for all.  </a:t>
            </a:r>
          </a:p>
          <a:p>
            <a:pPr algn="l">
              <a:lnSpc>
                <a:spcPts val="3745"/>
              </a:lnSpc>
            </a:pPr>
            <a:endParaRPr lang="en-US" sz="2675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745"/>
              </a:lnSpc>
            </a:pPr>
            <a:r>
              <a:rPr lang="en-US" sz="2675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Their vision is to preserve some history and restore Burrough Farms, a place they would frequent when it was open decades ago.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DE3636B-D73A-92D2-0A88-45AABA180D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67465" y="586572"/>
            <a:ext cx="3228398" cy="428127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58513B-54E8-5FB5-438C-DA09F19DFC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437758" y="4725749"/>
            <a:ext cx="5260274" cy="396263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0D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2369863" y="2723931"/>
            <a:ext cx="310473" cy="310473"/>
          </a:xfrm>
          <a:custGeom>
            <a:avLst/>
            <a:gdLst/>
            <a:ahLst/>
            <a:cxnLst/>
            <a:rect l="l" t="t" r="r" b="b"/>
            <a:pathLst>
              <a:path w="310473" h="310473">
                <a:moveTo>
                  <a:pt x="0" y="0"/>
                </a:moveTo>
                <a:lnTo>
                  <a:pt x="310474" y="0"/>
                </a:lnTo>
                <a:lnTo>
                  <a:pt x="310474" y="310473"/>
                </a:lnTo>
                <a:lnTo>
                  <a:pt x="0" y="310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rot="-5400000" flipH="1" flipV="1">
            <a:off x="270832" y="314427"/>
            <a:ext cx="2418298" cy="2400711"/>
          </a:xfrm>
          <a:custGeom>
            <a:avLst/>
            <a:gdLst/>
            <a:ahLst/>
            <a:cxnLst/>
            <a:rect l="l" t="t" r="r" b="b"/>
            <a:pathLst>
              <a:path w="2418298" h="2400711">
                <a:moveTo>
                  <a:pt x="2418298" y="2400711"/>
                </a:moveTo>
                <a:lnTo>
                  <a:pt x="0" y="2400711"/>
                </a:lnTo>
                <a:lnTo>
                  <a:pt x="0" y="0"/>
                </a:lnTo>
                <a:lnTo>
                  <a:pt x="2418298" y="0"/>
                </a:lnTo>
                <a:lnTo>
                  <a:pt x="2418298" y="240071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flipH="1">
            <a:off x="15561109" y="7730273"/>
            <a:ext cx="2418298" cy="2400711"/>
          </a:xfrm>
          <a:custGeom>
            <a:avLst/>
            <a:gdLst/>
            <a:ahLst/>
            <a:cxnLst/>
            <a:rect l="l" t="t" r="r" b="b"/>
            <a:pathLst>
              <a:path w="2418298" h="2400711">
                <a:moveTo>
                  <a:pt x="2418299" y="0"/>
                </a:moveTo>
                <a:lnTo>
                  <a:pt x="0" y="0"/>
                </a:lnTo>
                <a:lnTo>
                  <a:pt x="0" y="2400711"/>
                </a:lnTo>
                <a:lnTo>
                  <a:pt x="2418299" y="2400711"/>
                </a:lnTo>
                <a:lnTo>
                  <a:pt x="241829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>
            <a:off x="1728287" y="7940536"/>
            <a:ext cx="3606670" cy="0"/>
          </a:xfrm>
          <a:prstGeom prst="line">
            <a:avLst/>
          </a:prstGeom>
          <a:ln w="19050" cap="rnd">
            <a:solidFill>
              <a:srgbClr val="F3DDB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6566881" y="6704125"/>
            <a:ext cx="8074884" cy="925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9"/>
              </a:lnSpc>
            </a:pPr>
            <a:r>
              <a:rPr lang="en-US" sz="2656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Heritage meets hospitality in this inclusive neighborhood hub - Bur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728287" y="8144351"/>
            <a:ext cx="5659572" cy="98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00"/>
              </a:lnSpc>
              <a:spcBef>
                <a:spcPct val="0"/>
              </a:spcBef>
            </a:pPr>
            <a:r>
              <a:rPr lang="en-US" sz="6800" u="none" strike="noStrike">
                <a:solidFill>
                  <a:srgbClr val="F3DDB6"/>
                </a:solidFill>
                <a:latin typeface="The Seasons"/>
                <a:ea typeface="The Seasons"/>
                <a:cs typeface="The Seasons"/>
                <a:sym typeface="The Seasons"/>
              </a:rPr>
              <a:t>Our Vision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9E8D895-2888-E0D8-233B-34C8A20C2F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019999"/>
            <a:ext cx="12064775" cy="911098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0D0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80D5EAB-4932-4ECE-EBF6-DE88134F66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>
            <a:extLst>
              <a:ext uri="{FF2B5EF4-FFF2-40B4-BE49-F238E27FC236}">
                <a16:creationId xmlns:a16="http://schemas.microsoft.com/office/drawing/2014/main" id="{23468DE5-33AE-186E-A856-E5FABCB895E3}"/>
              </a:ext>
            </a:extLst>
          </p:cNvPr>
          <p:cNvSpPr/>
          <p:nvPr/>
        </p:nvSpPr>
        <p:spPr>
          <a:xfrm>
            <a:off x="2369863" y="2723931"/>
            <a:ext cx="310473" cy="310473"/>
          </a:xfrm>
          <a:custGeom>
            <a:avLst/>
            <a:gdLst/>
            <a:ahLst/>
            <a:cxnLst/>
            <a:rect l="l" t="t" r="r" b="b"/>
            <a:pathLst>
              <a:path w="310473" h="310473">
                <a:moveTo>
                  <a:pt x="0" y="0"/>
                </a:moveTo>
                <a:lnTo>
                  <a:pt x="310474" y="0"/>
                </a:lnTo>
                <a:lnTo>
                  <a:pt x="310474" y="310473"/>
                </a:lnTo>
                <a:lnTo>
                  <a:pt x="0" y="3104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3A287E81-A2A2-2EF7-6C51-8FD499B4AC5E}"/>
              </a:ext>
            </a:extLst>
          </p:cNvPr>
          <p:cNvSpPr/>
          <p:nvPr/>
        </p:nvSpPr>
        <p:spPr>
          <a:xfrm rot="-5400000" flipH="1" flipV="1">
            <a:off x="270832" y="314427"/>
            <a:ext cx="2418298" cy="2400711"/>
          </a:xfrm>
          <a:custGeom>
            <a:avLst/>
            <a:gdLst/>
            <a:ahLst/>
            <a:cxnLst/>
            <a:rect l="l" t="t" r="r" b="b"/>
            <a:pathLst>
              <a:path w="2418298" h="2400711">
                <a:moveTo>
                  <a:pt x="2418298" y="2400711"/>
                </a:moveTo>
                <a:lnTo>
                  <a:pt x="0" y="2400711"/>
                </a:lnTo>
                <a:lnTo>
                  <a:pt x="0" y="0"/>
                </a:lnTo>
                <a:lnTo>
                  <a:pt x="2418298" y="0"/>
                </a:lnTo>
                <a:lnTo>
                  <a:pt x="2418298" y="2400711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6F40B35B-30AB-0D18-EDCB-B2F02D099B9F}"/>
              </a:ext>
            </a:extLst>
          </p:cNvPr>
          <p:cNvSpPr/>
          <p:nvPr/>
        </p:nvSpPr>
        <p:spPr>
          <a:xfrm flipH="1">
            <a:off x="15561109" y="7730273"/>
            <a:ext cx="2418298" cy="2400711"/>
          </a:xfrm>
          <a:custGeom>
            <a:avLst/>
            <a:gdLst/>
            <a:ahLst/>
            <a:cxnLst/>
            <a:rect l="l" t="t" r="r" b="b"/>
            <a:pathLst>
              <a:path w="2418298" h="2400711">
                <a:moveTo>
                  <a:pt x="2418299" y="0"/>
                </a:moveTo>
                <a:lnTo>
                  <a:pt x="0" y="0"/>
                </a:lnTo>
                <a:lnTo>
                  <a:pt x="0" y="2400711"/>
                </a:lnTo>
                <a:lnTo>
                  <a:pt x="2418299" y="2400711"/>
                </a:lnTo>
                <a:lnTo>
                  <a:pt x="241829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012EDF60-C3DA-B889-407F-F4FD2417D01C}"/>
              </a:ext>
            </a:extLst>
          </p:cNvPr>
          <p:cNvSpPr/>
          <p:nvPr/>
        </p:nvSpPr>
        <p:spPr>
          <a:xfrm>
            <a:off x="1728287" y="7940536"/>
            <a:ext cx="3606670" cy="0"/>
          </a:xfrm>
          <a:prstGeom prst="line">
            <a:avLst/>
          </a:prstGeom>
          <a:ln w="19050" cap="rnd">
            <a:solidFill>
              <a:srgbClr val="F3DDB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D4F60014-3BB8-E783-E1A5-E295BE82B815}"/>
              </a:ext>
            </a:extLst>
          </p:cNvPr>
          <p:cNvSpPr txBox="1"/>
          <p:nvPr/>
        </p:nvSpPr>
        <p:spPr>
          <a:xfrm>
            <a:off x="1728287" y="8144351"/>
            <a:ext cx="5659572" cy="98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00"/>
              </a:lnSpc>
              <a:spcBef>
                <a:spcPct val="0"/>
              </a:spcBef>
            </a:pPr>
            <a:r>
              <a:rPr lang="en-US" sz="6800" u="none" strike="noStrike">
                <a:solidFill>
                  <a:srgbClr val="F3DDB6"/>
                </a:solidFill>
                <a:latin typeface="The Seasons"/>
                <a:ea typeface="The Seasons"/>
                <a:cs typeface="The Seasons"/>
                <a:sym typeface="The Seasons"/>
              </a:rPr>
              <a:t>Our Vision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6ACAEE5-194F-5606-B2BD-DD6426BFFE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4600" y="596475"/>
            <a:ext cx="13563600" cy="716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1785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0D0A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8EBC68-FAAA-54AD-7651-DDCD13E768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172CF80C-BA99-9A05-0048-9026E7B68C76}"/>
              </a:ext>
            </a:extLst>
          </p:cNvPr>
          <p:cNvGrpSpPr/>
          <p:nvPr/>
        </p:nvGrpSpPr>
        <p:grpSpPr>
          <a:xfrm>
            <a:off x="3426896" y="568087"/>
            <a:ext cx="11434209" cy="5966456"/>
            <a:chOff x="0" y="0"/>
            <a:chExt cx="1879655" cy="980818"/>
          </a:xfrm>
        </p:grpSpPr>
        <p:sp>
          <p:nvSpPr>
            <p:cNvPr id="3" name="Freeform 3">
              <a:extLst>
                <a:ext uri="{FF2B5EF4-FFF2-40B4-BE49-F238E27FC236}">
                  <a16:creationId xmlns:a16="http://schemas.microsoft.com/office/drawing/2014/main" id="{79AD4BC7-B460-150A-166C-10B4C8D03A01}"/>
                </a:ext>
              </a:extLst>
            </p:cNvPr>
            <p:cNvSpPr/>
            <p:nvPr/>
          </p:nvSpPr>
          <p:spPr>
            <a:xfrm>
              <a:off x="0" y="0"/>
              <a:ext cx="1879655" cy="980818"/>
            </a:xfrm>
            <a:custGeom>
              <a:avLst/>
              <a:gdLst/>
              <a:ahLst/>
              <a:cxnLst/>
              <a:rect l="l" t="t" r="r" b="b"/>
              <a:pathLst>
                <a:path w="1879655" h="980818">
                  <a:moveTo>
                    <a:pt x="0" y="0"/>
                  </a:moveTo>
                  <a:lnTo>
                    <a:pt x="1879655" y="0"/>
                  </a:lnTo>
                  <a:lnTo>
                    <a:pt x="1879655" y="980818"/>
                  </a:lnTo>
                  <a:lnTo>
                    <a:pt x="0" y="980818"/>
                  </a:lnTo>
                  <a:close/>
                </a:path>
              </a:pathLst>
            </a:custGeom>
            <a:blipFill>
              <a:blip r:embed="rId2"/>
              <a:stretch>
                <a:fillRect t="-3899" b="-389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>
            <a:extLst>
              <a:ext uri="{FF2B5EF4-FFF2-40B4-BE49-F238E27FC236}">
                <a16:creationId xmlns:a16="http://schemas.microsoft.com/office/drawing/2014/main" id="{8CF1387F-EBAD-5E6C-2FEF-AAF58A2EDBD4}"/>
              </a:ext>
            </a:extLst>
          </p:cNvPr>
          <p:cNvSpPr/>
          <p:nvPr/>
        </p:nvSpPr>
        <p:spPr>
          <a:xfrm>
            <a:off x="2369863" y="2723931"/>
            <a:ext cx="310473" cy="310473"/>
          </a:xfrm>
          <a:custGeom>
            <a:avLst/>
            <a:gdLst/>
            <a:ahLst/>
            <a:cxnLst/>
            <a:rect l="l" t="t" r="r" b="b"/>
            <a:pathLst>
              <a:path w="310473" h="310473">
                <a:moveTo>
                  <a:pt x="0" y="0"/>
                </a:moveTo>
                <a:lnTo>
                  <a:pt x="310474" y="0"/>
                </a:lnTo>
                <a:lnTo>
                  <a:pt x="310474" y="310473"/>
                </a:lnTo>
                <a:lnTo>
                  <a:pt x="0" y="3104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>
            <a:extLst>
              <a:ext uri="{FF2B5EF4-FFF2-40B4-BE49-F238E27FC236}">
                <a16:creationId xmlns:a16="http://schemas.microsoft.com/office/drawing/2014/main" id="{F5F8D1AF-4BC5-F359-7539-6F103E157D86}"/>
              </a:ext>
            </a:extLst>
          </p:cNvPr>
          <p:cNvSpPr/>
          <p:nvPr/>
        </p:nvSpPr>
        <p:spPr>
          <a:xfrm rot="-5400000" flipH="1" flipV="1">
            <a:off x="270832" y="314427"/>
            <a:ext cx="2418298" cy="2400711"/>
          </a:xfrm>
          <a:custGeom>
            <a:avLst/>
            <a:gdLst/>
            <a:ahLst/>
            <a:cxnLst/>
            <a:rect l="l" t="t" r="r" b="b"/>
            <a:pathLst>
              <a:path w="2418298" h="2400711">
                <a:moveTo>
                  <a:pt x="2418298" y="2400711"/>
                </a:moveTo>
                <a:lnTo>
                  <a:pt x="0" y="2400711"/>
                </a:lnTo>
                <a:lnTo>
                  <a:pt x="0" y="0"/>
                </a:lnTo>
                <a:lnTo>
                  <a:pt x="2418298" y="0"/>
                </a:lnTo>
                <a:lnTo>
                  <a:pt x="2418298" y="240071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B9574318-97DD-20DF-AFEC-077E79F1A106}"/>
              </a:ext>
            </a:extLst>
          </p:cNvPr>
          <p:cNvSpPr/>
          <p:nvPr/>
        </p:nvSpPr>
        <p:spPr>
          <a:xfrm flipH="1">
            <a:off x="15561109" y="7730273"/>
            <a:ext cx="2418298" cy="2400711"/>
          </a:xfrm>
          <a:custGeom>
            <a:avLst/>
            <a:gdLst/>
            <a:ahLst/>
            <a:cxnLst/>
            <a:rect l="l" t="t" r="r" b="b"/>
            <a:pathLst>
              <a:path w="2418298" h="2400711">
                <a:moveTo>
                  <a:pt x="2418299" y="0"/>
                </a:moveTo>
                <a:lnTo>
                  <a:pt x="0" y="0"/>
                </a:lnTo>
                <a:lnTo>
                  <a:pt x="0" y="2400711"/>
                </a:lnTo>
                <a:lnTo>
                  <a:pt x="2418299" y="2400711"/>
                </a:lnTo>
                <a:lnTo>
                  <a:pt x="241829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>
            <a:extLst>
              <a:ext uri="{FF2B5EF4-FFF2-40B4-BE49-F238E27FC236}">
                <a16:creationId xmlns:a16="http://schemas.microsoft.com/office/drawing/2014/main" id="{EC95B76D-B711-799B-C4B1-40A24FF2EC83}"/>
              </a:ext>
            </a:extLst>
          </p:cNvPr>
          <p:cNvSpPr/>
          <p:nvPr/>
        </p:nvSpPr>
        <p:spPr>
          <a:xfrm>
            <a:off x="1728287" y="7940536"/>
            <a:ext cx="3606670" cy="0"/>
          </a:xfrm>
          <a:prstGeom prst="line">
            <a:avLst/>
          </a:prstGeom>
          <a:ln w="19050" cap="rnd">
            <a:solidFill>
              <a:srgbClr val="F3DDB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>
            <a:extLst>
              <a:ext uri="{FF2B5EF4-FFF2-40B4-BE49-F238E27FC236}">
                <a16:creationId xmlns:a16="http://schemas.microsoft.com/office/drawing/2014/main" id="{4629C6CC-A0B9-775B-2698-FB39319B3EFC}"/>
              </a:ext>
            </a:extLst>
          </p:cNvPr>
          <p:cNvSpPr txBox="1"/>
          <p:nvPr/>
        </p:nvSpPr>
        <p:spPr>
          <a:xfrm>
            <a:off x="6566881" y="6704125"/>
            <a:ext cx="8074884" cy="3285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719"/>
              </a:lnSpc>
            </a:pPr>
            <a:r>
              <a:rPr lang="en-US" sz="265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Heritage meets hospitality in this inclusive neighborhood hub - Burroughs Social.</a:t>
            </a:r>
          </a:p>
          <a:p>
            <a:pPr algn="l">
              <a:lnSpc>
                <a:spcPts val="3719"/>
              </a:lnSpc>
            </a:pPr>
            <a:endParaRPr lang="en-US" sz="2656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l">
              <a:lnSpc>
                <a:spcPts val="3719"/>
              </a:lnSpc>
            </a:pPr>
            <a:r>
              <a:rPr lang="en-US" sz="2656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Brighton’s premier social spot blends nostalgic charm and history with updated classy but casual dining and rentable venue and office space.</a:t>
            </a: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id="{18CA9A9A-905A-EFDF-9077-9E6A98EE111C}"/>
              </a:ext>
            </a:extLst>
          </p:cNvPr>
          <p:cNvSpPr txBox="1"/>
          <p:nvPr/>
        </p:nvSpPr>
        <p:spPr>
          <a:xfrm>
            <a:off x="1728287" y="8144351"/>
            <a:ext cx="5659572" cy="98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00"/>
              </a:lnSpc>
              <a:spcBef>
                <a:spcPct val="0"/>
              </a:spcBef>
            </a:pPr>
            <a:r>
              <a:rPr lang="en-US" sz="6800" u="none" strike="noStrike">
                <a:solidFill>
                  <a:srgbClr val="F3DDB6"/>
                </a:solidFill>
                <a:latin typeface="The Seasons"/>
                <a:ea typeface="The Seasons"/>
                <a:cs typeface="The Seasons"/>
                <a:sym typeface="The Seasons"/>
              </a:rPr>
              <a:t>Our Vision</a:t>
            </a:r>
          </a:p>
        </p:txBody>
      </p:sp>
    </p:spTree>
    <p:extLst>
      <p:ext uri="{BB962C8B-B14F-4D97-AF65-F5344CB8AC3E}">
        <p14:creationId xmlns:p14="http://schemas.microsoft.com/office/powerpoint/2010/main" val="2469189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0D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962859" y="1780292"/>
            <a:ext cx="7588060" cy="6726415"/>
            <a:chOff x="0" y="0"/>
            <a:chExt cx="1027682" cy="91098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27682" cy="910986"/>
            </a:xfrm>
            <a:custGeom>
              <a:avLst/>
              <a:gdLst/>
              <a:ahLst/>
              <a:cxnLst/>
              <a:rect l="l" t="t" r="r" b="b"/>
              <a:pathLst>
                <a:path w="1027682" h="910986">
                  <a:moveTo>
                    <a:pt x="0" y="0"/>
                  </a:moveTo>
                  <a:lnTo>
                    <a:pt x="1027682" y="0"/>
                  </a:lnTo>
                  <a:lnTo>
                    <a:pt x="1027682" y="910986"/>
                  </a:lnTo>
                  <a:lnTo>
                    <a:pt x="0" y="910986"/>
                  </a:lnTo>
                  <a:close/>
                </a:path>
              </a:pathLst>
            </a:custGeom>
            <a:blipFill>
              <a:blip r:embed="rId2"/>
              <a:stretch>
                <a:fillRect l="-28795" r="-28795"/>
              </a:stretch>
            </a:blip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670045" y="3768672"/>
            <a:ext cx="687793" cy="687793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DD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42543" tIns="42543" rIns="42543" bIns="42543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774399" y="3889897"/>
            <a:ext cx="405109" cy="405109"/>
          </a:xfrm>
          <a:custGeom>
            <a:avLst/>
            <a:gdLst/>
            <a:ahLst/>
            <a:cxnLst/>
            <a:rect l="l" t="t" r="r" b="b"/>
            <a:pathLst>
              <a:path w="405109" h="405109">
                <a:moveTo>
                  <a:pt x="0" y="0"/>
                </a:moveTo>
                <a:lnTo>
                  <a:pt x="405108" y="0"/>
                </a:lnTo>
                <a:lnTo>
                  <a:pt x="405108" y="405109"/>
                </a:lnTo>
                <a:lnTo>
                  <a:pt x="0" y="40510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670045" y="4742215"/>
            <a:ext cx="687793" cy="687793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DD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42543" tIns="42543" rIns="42543" bIns="42543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774399" y="4885090"/>
            <a:ext cx="405109" cy="405109"/>
          </a:xfrm>
          <a:custGeom>
            <a:avLst/>
            <a:gdLst/>
            <a:ahLst/>
            <a:cxnLst/>
            <a:rect l="l" t="t" r="r" b="b"/>
            <a:pathLst>
              <a:path w="405109" h="405109">
                <a:moveTo>
                  <a:pt x="0" y="0"/>
                </a:moveTo>
                <a:lnTo>
                  <a:pt x="405108" y="0"/>
                </a:lnTo>
                <a:lnTo>
                  <a:pt x="405108" y="405108"/>
                </a:lnTo>
                <a:lnTo>
                  <a:pt x="0" y="4051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2633057" y="6073260"/>
            <a:ext cx="687793" cy="687793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DD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42543" tIns="42543" rIns="42543" bIns="42543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763076" y="6251590"/>
            <a:ext cx="416431" cy="416431"/>
          </a:xfrm>
          <a:custGeom>
            <a:avLst/>
            <a:gdLst/>
            <a:ahLst/>
            <a:cxnLst/>
            <a:rect l="l" t="t" r="r" b="b"/>
            <a:pathLst>
              <a:path w="416431" h="416431">
                <a:moveTo>
                  <a:pt x="0" y="0"/>
                </a:moveTo>
                <a:lnTo>
                  <a:pt x="416431" y="0"/>
                </a:lnTo>
                <a:lnTo>
                  <a:pt x="416431" y="416431"/>
                </a:lnTo>
                <a:lnTo>
                  <a:pt x="0" y="4164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2584746" y="7589728"/>
            <a:ext cx="687793" cy="687793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DD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42543" tIns="42543" rIns="42543" bIns="42543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2670045" y="7723078"/>
            <a:ext cx="472474" cy="472474"/>
          </a:xfrm>
          <a:custGeom>
            <a:avLst/>
            <a:gdLst/>
            <a:ahLst/>
            <a:cxnLst/>
            <a:rect l="l" t="t" r="r" b="b"/>
            <a:pathLst>
              <a:path w="472474" h="472474">
                <a:moveTo>
                  <a:pt x="0" y="0"/>
                </a:moveTo>
                <a:lnTo>
                  <a:pt x="472474" y="0"/>
                </a:lnTo>
                <a:lnTo>
                  <a:pt x="472474" y="472474"/>
                </a:lnTo>
                <a:lnTo>
                  <a:pt x="0" y="47247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2670045" y="2483519"/>
            <a:ext cx="5482067" cy="98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00"/>
              </a:lnSpc>
              <a:spcBef>
                <a:spcPct val="0"/>
              </a:spcBef>
            </a:pPr>
            <a:r>
              <a:rPr lang="en-US" sz="6800">
                <a:solidFill>
                  <a:srgbClr val="F3DDB6"/>
                </a:solidFill>
                <a:latin typeface="The Seasons"/>
                <a:ea typeface="The Seasons"/>
                <a:cs typeface="The Seasons"/>
                <a:sym typeface="The Seasons"/>
              </a:rPr>
              <a:t>Highlights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8152111" y="1780292"/>
            <a:ext cx="4475782" cy="6945755"/>
            <a:chOff x="0" y="0"/>
            <a:chExt cx="1178807" cy="182933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178807" cy="1829335"/>
            </a:xfrm>
            <a:custGeom>
              <a:avLst/>
              <a:gdLst/>
              <a:ahLst/>
              <a:cxnLst/>
              <a:rect l="l" t="t" r="r" b="b"/>
              <a:pathLst>
                <a:path w="1178807" h="1829335">
                  <a:moveTo>
                    <a:pt x="0" y="0"/>
                  </a:moveTo>
                  <a:lnTo>
                    <a:pt x="1178807" y="0"/>
                  </a:lnTo>
                  <a:lnTo>
                    <a:pt x="1178807" y="1829335"/>
                  </a:lnTo>
                  <a:lnTo>
                    <a:pt x="0" y="1829335"/>
                  </a:lnTo>
                  <a:close/>
                </a:path>
              </a:pathLst>
            </a:custGeom>
            <a:gradFill rotWithShape="1">
              <a:gsLst>
                <a:gs pos="0">
                  <a:srgbClr val="310D0A">
                    <a:alpha val="100000"/>
                  </a:srgbClr>
                </a:gs>
                <a:gs pos="50000">
                  <a:srgbClr val="310D0A">
                    <a:alpha val="86000"/>
                  </a:srgbClr>
                </a:gs>
                <a:gs pos="100000">
                  <a:srgbClr val="310D0A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66675"/>
              <a:ext cx="1178807" cy="18960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 rot="-5400000" flipH="1" flipV="1">
            <a:off x="519138" y="527576"/>
            <a:ext cx="2418298" cy="2400711"/>
          </a:xfrm>
          <a:custGeom>
            <a:avLst/>
            <a:gdLst/>
            <a:ahLst/>
            <a:cxnLst/>
            <a:rect l="l" t="t" r="r" b="b"/>
            <a:pathLst>
              <a:path w="2418298" h="2400711">
                <a:moveTo>
                  <a:pt x="2418298" y="2400711"/>
                </a:moveTo>
                <a:lnTo>
                  <a:pt x="0" y="2400711"/>
                </a:lnTo>
                <a:lnTo>
                  <a:pt x="0" y="0"/>
                </a:lnTo>
                <a:lnTo>
                  <a:pt x="2418298" y="0"/>
                </a:lnTo>
                <a:lnTo>
                  <a:pt x="2418298" y="240071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 flipH="1">
            <a:off x="15341770" y="7367507"/>
            <a:ext cx="2418298" cy="2400711"/>
          </a:xfrm>
          <a:custGeom>
            <a:avLst/>
            <a:gdLst/>
            <a:ahLst/>
            <a:cxnLst/>
            <a:rect l="l" t="t" r="r" b="b"/>
            <a:pathLst>
              <a:path w="2418298" h="2400711">
                <a:moveTo>
                  <a:pt x="2418298" y="0"/>
                </a:moveTo>
                <a:lnTo>
                  <a:pt x="0" y="0"/>
                </a:lnTo>
                <a:lnTo>
                  <a:pt x="0" y="2400711"/>
                </a:lnTo>
                <a:lnTo>
                  <a:pt x="2418298" y="2400711"/>
                </a:lnTo>
                <a:lnTo>
                  <a:pt x="241829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AutoShape 26"/>
          <p:cNvSpPr/>
          <p:nvPr/>
        </p:nvSpPr>
        <p:spPr>
          <a:xfrm>
            <a:off x="2670045" y="3475390"/>
            <a:ext cx="3606670" cy="0"/>
          </a:xfrm>
          <a:prstGeom prst="line">
            <a:avLst/>
          </a:prstGeom>
          <a:ln w="19050" cap="rnd">
            <a:solidFill>
              <a:srgbClr val="F3DDB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" name="TextBox 27"/>
          <p:cNvSpPr txBox="1"/>
          <p:nvPr/>
        </p:nvSpPr>
        <p:spPr>
          <a:xfrm>
            <a:off x="3588693" y="3745265"/>
            <a:ext cx="4563418" cy="7823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Historical site overlooking Oak Pointe Country Club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588693" y="4827940"/>
            <a:ext cx="4563418" cy="117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Affluent family-oriented demographic within the local area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588693" y="6194440"/>
            <a:ext cx="4563418" cy="1172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Tons of Partnership opportunities within Brighton and surrounding areas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588693" y="7624460"/>
            <a:ext cx="4563418" cy="1563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Deep commitment to preserving history while bringing new life back to the farmhouse for the local community and beyond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0D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83241" y="1507274"/>
            <a:ext cx="9276059" cy="4862401"/>
            <a:chOff x="0" y="0"/>
            <a:chExt cx="1187046" cy="622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87046" cy="622236"/>
            </a:xfrm>
            <a:custGeom>
              <a:avLst/>
              <a:gdLst/>
              <a:ahLst/>
              <a:cxnLst/>
              <a:rect l="l" t="t" r="r" b="b"/>
              <a:pathLst>
                <a:path w="1187046" h="622236">
                  <a:moveTo>
                    <a:pt x="0" y="0"/>
                  </a:moveTo>
                  <a:lnTo>
                    <a:pt x="1187046" y="0"/>
                  </a:lnTo>
                  <a:lnTo>
                    <a:pt x="1187046" y="622236"/>
                  </a:lnTo>
                  <a:lnTo>
                    <a:pt x="0" y="622236"/>
                  </a:lnTo>
                  <a:close/>
                </a:path>
              </a:pathLst>
            </a:custGeom>
            <a:blipFill>
              <a:blip r:embed="rId2"/>
              <a:stretch>
                <a:fillRect t="-9258" b="-925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642746" y="2096748"/>
            <a:ext cx="821282" cy="821282"/>
            <a:chOff x="0" y="0"/>
            <a:chExt cx="812800" cy="8128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DD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2855687" y="2289159"/>
            <a:ext cx="395400" cy="395400"/>
          </a:xfrm>
          <a:custGeom>
            <a:avLst/>
            <a:gdLst/>
            <a:ahLst/>
            <a:cxnLst/>
            <a:rect l="l" t="t" r="r" b="b"/>
            <a:pathLst>
              <a:path w="395400" h="395400">
                <a:moveTo>
                  <a:pt x="0" y="0"/>
                </a:moveTo>
                <a:lnTo>
                  <a:pt x="395400" y="0"/>
                </a:lnTo>
                <a:lnTo>
                  <a:pt x="395400" y="395400"/>
                </a:lnTo>
                <a:lnTo>
                  <a:pt x="0" y="39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8" name="Group 8"/>
          <p:cNvGrpSpPr/>
          <p:nvPr/>
        </p:nvGrpSpPr>
        <p:grpSpPr>
          <a:xfrm>
            <a:off x="2642746" y="3915343"/>
            <a:ext cx="821282" cy="821282"/>
            <a:chOff x="0" y="0"/>
            <a:chExt cx="812800" cy="8128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DD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2855687" y="4079647"/>
            <a:ext cx="395400" cy="395400"/>
          </a:xfrm>
          <a:custGeom>
            <a:avLst/>
            <a:gdLst/>
            <a:ahLst/>
            <a:cxnLst/>
            <a:rect l="l" t="t" r="r" b="b"/>
            <a:pathLst>
              <a:path w="395400" h="395400">
                <a:moveTo>
                  <a:pt x="0" y="0"/>
                </a:moveTo>
                <a:lnTo>
                  <a:pt x="395400" y="0"/>
                </a:lnTo>
                <a:lnTo>
                  <a:pt x="395400" y="395400"/>
                </a:lnTo>
                <a:lnTo>
                  <a:pt x="0" y="39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2642746" y="5898675"/>
            <a:ext cx="821282" cy="82128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DD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2855687" y="6050216"/>
            <a:ext cx="395400" cy="395400"/>
          </a:xfrm>
          <a:custGeom>
            <a:avLst/>
            <a:gdLst/>
            <a:ahLst/>
            <a:cxnLst/>
            <a:rect l="l" t="t" r="r" b="b"/>
            <a:pathLst>
              <a:path w="395400" h="395400">
                <a:moveTo>
                  <a:pt x="0" y="0"/>
                </a:moveTo>
                <a:lnTo>
                  <a:pt x="395400" y="0"/>
                </a:lnTo>
                <a:lnTo>
                  <a:pt x="395400" y="395400"/>
                </a:lnTo>
                <a:lnTo>
                  <a:pt x="0" y="39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2642746" y="7266112"/>
            <a:ext cx="821282" cy="821282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DD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239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2855687" y="7427326"/>
            <a:ext cx="395400" cy="395400"/>
          </a:xfrm>
          <a:custGeom>
            <a:avLst/>
            <a:gdLst/>
            <a:ahLst/>
            <a:cxnLst/>
            <a:rect l="l" t="t" r="r" b="b"/>
            <a:pathLst>
              <a:path w="395400" h="395400">
                <a:moveTo>
                  <a:pt x="0" y="0"/>
                </a:moveTo>
                <a:lnTo>
                  <a:pt x="395400" y="0"/>
                </a:lnTo>
                <a:lnTo>
                  <a:pt x="395400" y="395400"/>
                </a:lnTo>
                <a:lnTo>
                  <a:pt x="0" y="3954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7983241" y="1367779"/>
            <a:ext cx="5124322" cy="5068311"/>
            <a:chOff x="0" y="0"/>
            <a:chExt cx="1349616" cy="1334864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349616" cy="1334864"/>
            </a:xfrm>
            <a:custGeom>
              <a:avLst/>
              <a:gdLst/>
              <a:ahLst/>
              <a:cxnLst/>
              <a:rect l="l" t="t" r="r" b="b"/>
              <a:pathLst>
                <a:path w="1349616" h="1334864">
                  <a:moveTo>
                    <a:pt x="0" y="0"/>
                  </a:moveTo>
                  <a:lnTo>
                    <a:pt x="1349616" y="0"/>
                  </a:lnTo>
                  <a:lnTo>
                    <a:pt x="1349616" y="1334864"/>
                  </a:lnTo>
                  <a:lnTo>
                    <a:pt x="0" y="1334864"/>
                  </a:lnTo>
                  <a:close/>
                </a:path>
              </a:pathLst>
            </a:custGeom>
            <a:gradFill rotWithShape="1">
              <a:gsLst>
                <a:gs pos="0">
                  <a:srgbClr val="310D0A">
                    <a:alpha val="100000"/>
                  </a:srgbClr>
                </a:gs>
                <a:gs pos="50000">
                  <a:srgbClr val="310D0A">
                    <a:alpha val="86000"/>
                  </a:srgbClr>
                </a:gs>
                <a:gs pos="100000">
                  <a:srgbClr val="310D0A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66675"/>
              <a:ext cx="1349616" cy="140153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 rot="-5400000" flipH="1" flipV="1">
            <a:off x="519138" y="527576"/>
            <a:ext cx="2418298" cy="2400711"/>
          </a:xfrm>
          <a:custGeom>
            <a:avLst/>
            <a:gdLst/>
            <a:ahLst/>
            <a:cxnLst/>
            <a:rect l="l" t="t" r="r" b="b"/>
            <a:pathLst>
              <a:path w="2418298" h="2400711">
                <a:moveTo>
                  <a:pt x="2418298" y="2400711"/>
                </a:moveTo>
                <a:lnTo>
                  <a:pt x="0" y="2400711"/>
                </a:lnTo>
                <a:lnTo>
                  <a:pt x="0" y="0"/>
                </a:lnTo>
                <a:lnTo>
                  <a:pt x="2418298" y="0"/>
                </a:lnTo>
                <a:lnTo>
                  <a:pt x="2418298" y="240071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flipH="1">
            <a:off x="15341770" y="7367507"/>
            <a:ext cx="2418298" cy="2400711"/>
          </a:xfrm>
          <a:custGeom>
            <a:avLst/>
            <a:gdLst/>
            <a:ahLst/>
            <a:cxnLst/>
            <a:rect l="l" t="t" r="r" b="b"/>
            <a:pathLst>
              <a:path w="2418298" h="2400711">
                <a:moveTo>
                  <a:pt x="2418298" y="0"/>
                </a:moveTo>
                <a:lnTo>
                  <a:pt x="0" y="0"/>
                </a:lnTo>
                <a:lnTo>
                  <a:pt x="0" y="2400711"/>
                </a:lnTo>
                <a:lnTo>
                  <a:pt x="2418298" y="2400711"/>
                </a:lnTo>
                <a:lnTo>
                  <a:pt x="241829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AutoShape 25"/>
          <p:cNvSpPr/>
          <p:nvPr/>
        </p:nvSpPr>
        <p:spPr>
          <a:xfrm>
            <a:off x="7983241" y="8577387"/>
            <a:ext cx="3606670" cy="0"/>
          </a:xfrm>
          <a:prstGeom prst="line">
            <a:avLst/>
          </a:prstGeom>
          <a:ln w="19050" cap="rnd">
            <a:solidFill>
              <a:srgbClr val="F3DDB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" name="TextBox 26"/>
          <p:cNvSpPr txBox="1"/>
          <p:nvPr/>
        </p:nvSpPr>
        <p:spPr>
          <a:xfrm>
            <a:off x="7983241" y="6483716"/>
            <a:ext cx="6573414" cy="18395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00"/>
              </a:lnSpc>
              <a:spcBef>
                <a:spcPct val="0"/>
              </a:spcBef>
            </a:pPr>
            <a:r>
              <a:rPr lang="en-US" sz="6800" u="none" strike="noStrike">
                <a:solidFill>
                  <a:srgbClr val="F3DDB6"/>
                </a:solidFill>
                <a:latin typeface="The Seasons"/>
                <a:ea typeface="The Seasons"/>
                <a:cs typeface="The Seasons"/>
                <a:sym typeface="The Seasons"/>
              </a:rPr>
              <a:t>Market Opportunity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3683943" y="1986168"/>
            <a:ext cx="3739123" cy="142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Brighton has a competitive but thriving casual dining scene, with a strong demand of pizza nd social pubs/bars.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3683943" y="3917722"/>
            <a:ext cx="3739123" cy="1778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A location overlooking Oak Pointe could attract affluent golfers/residents for upscale pizza, craft drinks, and patio dining.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3683943" y="5908200"/>
            <a:ext cx="3739123" cy="1073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Population of Brighton Township- 19k+ residents with a median age of 43-47.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3683943" y="7199437"/>
            <a:ext cx="3739123" cy="1425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800"/>
              </a:lnSpc>
            </a:pPr>
            <a:r>
              <a:rPr lang="en-US" sz="200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Median household income within Genoa Township - $126k+, well above Michigan average of $$71,000.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0" y="9849472"/>
            <a:ext cx="7467249" cy="2641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40"/>
              </a:lnSpc>
            </a:pPr>
            <a:r>
              <a:rPr lang="en-US" sz="1600">
                <a:solidFill>
                  <a:srgbClr val="FFFFFF"/>
                </a:solidFill>
                <a:latin typeface="Canva Sans"/>
                <a:ea typeface="Canva Sans"/>
                <a:cs typeface="Canva Sans"/>
                <a:sym typeface="Canva Sans"/>
              </a:rPr>
              <a:t>Data primarily from U.S. Census Bureau American Community Survey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0D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144000" y="1504946"/>
            <a:ext cx="7587407" cy="6643755"/>
            <a:chOff x="0" y="0"/>
            <a:chExt cx="1175488" cy="102929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75488" cy="1029291"/>
            </a:xfrm>
            <a:custGeom>
              <a:avLst/>
              <a:gdLst/>
              <a:ahLst/>
              <a:cxnLst/>
              <a:rect l="l" t="t" r="r" b="b"/>
              <a:pathLst>
                <a:path w="1175488" h="1029291">
                  <a:moveTo>
                    <a:pt x="0" y="0"/>
                  </a:moveTo>
                  <a:lnTo>
                    <a:pt x="1175488" y="0"/>
                  </a:lnTo>
                  <a:lnTo>
                    <a:pt x="1175488" y="1029291"/>
                  </a:lnTo>
                  <a:lnTo>
                    <a:pt x="0" y="1029291"/>
                  </a:lnTo>
                  <a:close/>
                </a:path>
              </a:pathLst>
            </a:custGeom>
            <a:blipFill>
              <a:blip r:embed="rId2"/>
              <a:stretch>
                <a:fillRect l="-17746" r="-177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 rot="-5400000" flipH="1" flipV="1">
            <a:off x="467204" y="304591"/>
            <a:ext cx="2418298" cy="2400711"/>
          </a:xfrm>
          <a:custGeom>
            <a:avLst/>
            <a:gdLst/>
            <a:ahLst/>
            <a:cxnLst/>
            <a:rect l="l" t="t" r="r" b="b"/>
            <a:pathLst>
              <a:path w="2418298" h="2400711">
                <a:moveTo>
                  <a:pt x="2418298" y="2400710"/>
                </a:moveTo>
                <a:lnTo>
                  <a:pt x="0" y="2400710"/>
                </a:lnTo>
                <a:lnTo>
                  <a:pt x="0" y="0"/>
                </a:lnTo>
                <a:lnTo>
                  <a:pt x="2418298" y="0"/>
                </a:lnTo>
                <a:lnTo>
                  <a:pt x="2418298" y="240071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 flipH="1">
            <a:off x="15451440" y="7372773"/>
            <a:ext cx="2418298" cy="2400711"/>
          </a:xfrm>
          <a:custGeom>
            <a:avLst/>
            <a:gdLst/>
            <a:ahLst/>
            <a:cxnLst/>
            <a:rect l="l" t="t" r="r" b="b"/>
            <a:pathLst>
              <a:path w="2418298" h="2400711">
                <a:moveTo>
                  <a:pt x="2418298" y="0"/>
                </a:moveTo>
                <a:lnTo>
                  <a:pt x="0" y="0"/>
                </a:lnTo>
                <a:lnTo>
                  <a:pt x="0" y="2400711"/>
                </a:lnTo>
                <a:lnTo>
                  <a:pt x="2418298" y="2400711"/>
                </a:lnTo>
                <a:lnTo>
                  <a:pt x="241829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445787" y="3373784"/>
            <a:ext cx="3606670" cy="0"/>
          </a:xfrm>
          <a:prstGeom prst="line">
            <a:avLst/>
          </a:prstGeom>
          <a:ln w="19050" cap="rnd">
            <a:solidFill>
              <a:srgbClr val="F3DDB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114947" y="3945284"/>
            <a:ext cx="2523868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70% rentable office space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21219" y="8335388"/>
            <a:ext cx="4931428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Potential  business income =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14947" y="5942207"/>
            <a:ext cx="2193028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FFFFFF"/>
                </a:solidFill>
                <a:latin typeface="Poppins Bold"/>
                <a:ea typeface="Poppins Bold"/>
                <a:cs typeface="Poppins Bold"/>
                <a:sym typeface="Poppins Bold"/>
              </a:rPr>
              <a:t>30% Social Pub Space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921219" y="5781963"/>
            <a:ext cx="3878424" cy="1962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10"/>
              </a:lnSpc>
              <a:spcBef>
                <a:spcPct val="0"/>
              </a:spcBef>
            </a:pPr>
            <a:r>
              <a:rPr lang="en-US" sz="2221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Peak weekend social gathering spot while keeping things sustainable and giving priorty to private events mid-week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21219" y="3973859"/>
            <a:ext cx="3878424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</a:pPr>
            <a:r>
              <a:rPr lang="en-US" sz="2299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Potential  rental  income =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93272" y="2163000"/>
            <a:ext cx="7606371" cy="12203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88"/>
              </a:lnSpc>
              <a:spcBef>
                <a:spcPct val="0"/>
              </a:spcBef>
            </a:pPr>
            <a:r>
              <a:rPr lang="en-US" sz="6706">
                <a:solidFill>
                  <a:srgbClr val="F3DDB6"/>
                </a:solidFill>
                <a:latin typeface="The Seasons"/>
                <a:ea typeface="The Seasons"/>
                <a:cs typeface="The Seasons"/>
                <a:sym typeface="The Seasons"/>
              </a:rPr>
              <a:t>Core Concept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0D0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82826" y="6250930"/>
            <a:ext cx="644881" cy="644881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DD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2732" tIns="32732" rIns="32732" bIns="32732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28287" y="1620960"/>
            <a:ext cx="7954538" cy="7637340"/>
            <a:chOff x="0" y="0"/>
            <a:chExt cx="1114867" cy="107041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4867" cy="1070410"/>
            </a:xfrm>
            <a:custGeom>
              <a:avLst/>
              <a:gdLst/>
              <a:ahLst/>
              <a:cxnLst/>
              <a:rect l="l" t="t" r="r" b="b"/>
              <a:pathLst>
                <a:path w="1114867" h="1070410">
                  <a:moveTo>
                    <a:pt x="0" y="0"/>
                  </a:moveTo>
                  <a:lnTo>
                    <a:pt x="1114867" y="0"/>
                  </a:lnTo>
                  <a:lnTo>
                    <a:pt x="1114867" y="1070410"/>
                  </a:lnTo>
                  <a:lnTo>
                    <a:pt x="0" y="1070410"/>
                  </a:lnTo>
                  <a:close/>
                </a:path>
              </a:pathLst>
            </a:custGeom>
            <a:blipFill>
              <a:blip r:embed="rId2"/>
              <a:stretch>
                <a:fillRect l="-35344" r="-35344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9682826" y="2644797"/>
            <a:ext cx="644881" cy="64488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DD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2732" tIns="32732" rIns="32732" bIns="32732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9766428" y="2739605"/>
            <a:ext cx="455266" cy="455266"/>
          </a:xfrm>
          <a:custGeom>
            <a:avLst/>
            <a:gdLst/>
            <a:ahLst/>
            <a:cxnLst/>
            <a:rect l="l" t="t" r="r" b="b"/>
            <a:pathLst>
              <a:path w="455266" h="455266">
                <a:moveTo>
                  <a:pt x="0" y="0"/>
                </a:moveTo>
                <a:lnTo>
                  <a:pt x="455265" y="0"/>
                </a:lnTo>
                <a:lnTo>
                  <a:pt x="455265" y="455265"/>
                </a:lnTo>
                <a:lnTo>
                  <a:pt x="0" y="455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" name="Group 11"/>
          <p:cNvGrpSpPr/>
          <p:nvPr/>
        </p:nvGrpSpPr>
        <p:grpSpPr>
          <a:xfrm>
            <a:off x="9671620" y="4794749"/>
            <a:ext cx="644881" cy="644881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3DDB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lIns="32732" tIns="32732" rIns="32732" bIns="32732" rtlCol="0" anchor="ctr"/>
            <a:lstStyle/>
            <a:p>
              <a:pPr algn="ctr">
                <a:lnSpc>
                  <a:spcPts val="224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 rot="-10800000">
            <a:off x="6187081" y="1620960"/>
            <a:ext cx="3495744" cy="7637340"/>
            <a:chOff x="0" y="0"/>
            <a:chExt cx="920690" cy="201148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20690" cy="2011481"/>
            </a:xfrm>
            <a:custGeom>
              <a:avLst/>
              <a:gdLst/>
              <a:ahLst/>
              <a:cxnLst/>
              <a:rect l="l" t="t" r="r" b="b"/>
              <a:pathLst>
                <a:path w="920690" h="2011481">
                  <a:moveTo>
                    <a:pt x="0" y="0"/>
                  </a:moveTo>
                  <a:lnTo>
                    <a:pt x="920690" y="0"/>
                  </a:lnTo>
                  <a:lnTo>
                    <a:pt x="920690" y="2011481"/>
                  </a:lnTo>
                  <a:lnTo>
                    <a:pt x="0" y="2011481"/>
                  </a:lnTo>
                  <a:close/>
                </a:path>
              </a:pathLst>
            </a:custGeom>
            <a:gradFill rotWithShape="1">
              <a:gsLst>
                <a:gs pos="0">
                  <a:srgbClr val="310D0A">
                    <a:alpha val="100000"/>
                  </a:srgbClr>
                </a:gs>
                <a:gs pos="50000">
                  <a:srgbClr val="310D0A">
                    <a:alpha val="86000"/>
                  </a:srgbClr>
                </a:gs>
                <a:gs pos="100000">
                  <a:srgbClr val="310D0A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920690" cy="20781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/>
            </a:p>
          </p:txBody>
        </p:sp>
      </p:grpSp>
      <p:sp>
        <p:nvSpPr>
          <p:cNvPr id="17" name="Freeform 17"/>
          <p:cNvSpPr/>
          <p:nvPr/>
        </p:nvSpPr>
        <p:spPr>
          <a:xfrm rot="-5400000" flipH="1" flipV="1">
            <a:off x="317432" y="330100"/>
            <a:ext cx="2418298" cy="2400711"/>
          </a:xfrm>
          <a:custGeom>
            <a:avLst/>
            <a:gdLst/>
            <a:ahLst/>
            <a:cxnLst/>
            <a:rect l="l" t="t" r="r" b="b"/>
            <a:pathLst>
              <a:path w="2418298" h="2400711">
                <a:moveTo>
                  <a:pt x="2418299" y="2400711"/>
                </a:moveTo>
                <a:lnTo>
                  <a:pt x="0" y="2400711"/>
                </a:lnTo>
                <a:lnTo>
                  <a:pt x="0" y="0"/>
                </a:lnTo>
                <a:lnTo>
                  <a:pt x="2418299" y="0"/>
                </a:lnTo>
                <a:lnTo>
                  <a:pt x="2418299" y="2400711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flipH="1">
            <a:off x="15521064" y="7457154"/>
            <a:ext cx="2418298" cy="2400711"/>
          </a:xfrm>
          <a:custGeom>
            <a:avLst/>
            <a:gdLst/>
            <a:ahLst/>
            <a:cxnLst/>
            <a:rect l="l" t="t" r="r" b="b"/>
            <a:pathLst>
              <a:path w="2418298" h="2400711">
                <a:moveTo>
                  <a:pt x="2418298" y="0"/>
                </a:moveTo>
                <a:lnTo>
                  <a:pt x="0" y="0"/>
                </a:lnTo>
                <a:lnTo>
                  <a:pt x="0" y="2400711"/>
                </a:lnTo>
                <a:lnTo>
                  <a:pt x="2418298" y="2400711"/>
                </a:lnTo>
                <a:lnTo>
                  <a:pt x="241829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AutoShape 19"/>
          <p:cNvSpPr/>
          <p:nvPr/>
        </p:nvSpPr>
        <p:spPr>
          <a:xfrm>
            <a:off x="9682826" y="2147680"/>
            <a:ext cx="4385280" cy="0"/>
          </a:xfrm>
          <a:prstGeom prst="line">
            <a:avLst/>
          </a:prstGeom>
          <a:ln w="19050" cap="rnd">
            <a:solidFill>
              <a:srgbClr val="F3DDB6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" name="TextBox 20"/>
          <p:cNvSpPr txBox="1"/>
          <p:nvPr/>
        </p:nvSpPr>
        <p:spPr>
          <a:xfrm>
            <a:off x="9682826" y="1165334"/>
            <a:ext cx="6842842" cy="9823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800"/>
              </a:lnSpc>
              <a:spcBef>
                <a:spcPct val="0"/>
              </a:spcBef>
            </a:pPr>
            <a:r>
              <a:rPr lang="en-US" sz="6800">
                <a:solidFill>
                  <a:srgbClr val="F3DDB6"/>
                </a:solidFill>
                <a:latin typeface="The Seasons"/>
                <a:ea typeface="The Seasons"/>
                <a:cs typeface="The Seasons"/>
                <a:sym typeface="The Seasons"/>
              </a:rPr>
              <a:t>Outdoor Patio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501468" y="2472674"/>
            <a:ext cx="6541692" cy="26708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874"/>
              </a:lnSpc>
            </a:pPr>
            <a:r>
              <a:rPr lang="en-US" sz="2767">
                <a:solidFill>
                  <a:srgbClr val="F3DDB6"/>
                </a:solidFill>
                <a:latin typeface="Poppins"/>
                <a:ea typeface="Poppins"/>
                <a:cs typeface="Poppins"/>
                <a:sym typeface="Poppins"/>
              </a:rPr>
              <a:t>Standout feature of the neighborhood pub designed to feel welcoming, elevated, and truly community-oriented</a:t>
            </a:r>
          </a:p>
          <a:p>
            <a:pPr algn="ctr">
              <a:lnSpc>
                <a:spcPts val="2767"/>
              </a:lnSpc>
            </a:pPr>
            <a:endParaRPr lang="en-US" sz="2767">
              <a:solidFill>
                <a:srgbClr val="F3DDB6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algn="ctr">
              <a:lnSpc>
                <a:spcPts val="2767"/>
              </a:lnSpc>
              <a:spcBef>
                <a:spcPct val="0"/>
              </a:spcBef>
            </a:pPr>
            <a:endParaRPr lang="en-US" sz="2767">
              <a:solidFill>
                <a:srgbClr val="F3DDB6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9766428" y="4889557"/>
            <a:ext cx="455266" cy="455266"/>
          </a:xfrm>
          <a:custGeom>
            <a:avLst/>
            <a:gdLst/>
            <a:ahLst/>
            <a:cxnLst/>
            <a:rect l="l" t="t" r="r" b="b"/>
            <a:pathLst>
              <a:path w="455266" h="455266">
                <a:moveTo>
                  <a:pt x="0" y="0"/>
                </a:moveTo>
                <a:lnTo>
                  <a:pt x="455265" y="0"/>
                </a:lnTo>
                <a:lnTo>
                  <a:pt x="455265" y="455265"/>
                </a:lnTo>
                <a:lnTo>
                  <a:pt x="0" y="455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10501468" y="4803832"/>
            <a:ext cx="7786532" cy="10052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3DDB6"/>
                </a:solidFill>
                <a:latin typeface="Poppins"/>
                <a:ea typeface="Poppins"/>
                <a:cs typeface="Poppins"/>
                <a:sym typeface="Poppins"/>
              </a:rPr>
              <a:t>Private and permanent indoor restrooms for patio use only</a:t>
            </a:r>
          </a:p>
        </p:txBody>
      </p:sp>
      <p:sp>
        <p:nvSpPr>
          <p:cNvPr id="24" name="Freeform 24"/>
          <p:cNvSpPr/>
          <p:nvPr/>
        </p:nvSpPr>
        <p:spPr>
          <a:xfrm>
            <a:off x="9777634" y="6345738"/>
            <a:ext cx="455266" cy="455266"/>
          </a:xfrm>
          <a:custGeom>
            <a:avLst/>
            <a:gdLst/>
            <a:ahLst/>
            <a:cxnLst/>
            <a:rect l="l" t="t" r="r" b="b"/>
            <a:pathLst>
              <a:path w="455266" h="455266">
                <a:moveTo>
                  <a:pt x="0" y="0"/>
                </a:moveTo>
                <a:lnTo>
                  <a:pt x="455265" y="0"/>
                </a:lnTo>
                <a:lnTo>
                  <a:pt x="455265" y="455265"/>
                </a:lnTo>
                <a:lnTo>
                  <a:pt x="0" y="45526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25"/>
          <p:cNvSpPr txBox="1"/>
          <p:nvPr/>
        </p:nvSpPr>
        <p:spPr>
          <a:xfrm>
            <a:off x="10422957" y="6165205"/>
            <a:ext cx="7570392" cy="15004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23"/>
              </a:lnSpc>
              <a:spcBef>
                <a:spcPct val="0"/>
              </a:spcBef>
            </a:pPr>
            <a:r>
              <a:rPr lang="en-US" sz="2802">
                <a:solidFill>
                  <a:srgbClr val="F3DDB6"/>
                </a:solidFill>
                <a:latin typeface="Poppins"/>
                <a:ea typeface="Poppins"/>
                <a:cs typeface="Poppins"/>
                <a:sym typeface="Poppins"/>
              </a:rPr>
              <a:t>Dedicated area for stricly controlled live or ambient music - enhancing community energy without being overwhelming.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354</Words>
  <Application>Microsoft Office PowerPoint</Application>
  <PresentationFormat>Custom</PresentationFormat>
  <Paragraphs>39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5" baseType="lpstr">
      <vt:lpstr>The Seasons</vt:lpstr>
      <vt:lpstr>Calibri</vt:lpstr>
      <vt:lpstr>Arial</vt:lpstr>
      <vt:lpstr>Poppins</vt:lpstr>
      <vt:lpstr>Black Bones</vt:lpstr>
      <vt:lpstr>Poppins Semi-Bold</vt:lpstr>
      <vt:lpstr>Canva Sans</vt:lpstr>
      <vt:lpstr>Poppins Medium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Burrough's Social Pitch Deck</dc:title>
  <dc:creator>Steven Pierce</dc:creator>
  <cp:lastModifiedBy>Conference Pinnacle</cp:lastModifiedBy>
  <cp:revision>5</cp:revision>
  <cp:lastPrinted>2026-03-04T12:44:38Z</cp:lastPrinted>
  <dcterms:created xsi:type="dcterms:W3CDTF">2006-08-16T00:00:00Z</dcterms:created>
  <dcterms:modified xsi:type="dcterms:W3CDTF">2026-03-04T17:06:14Z</dcterms:modified>
  <dc:identifier>DAG9TBmXAyY</dc:identifier>
</cp:coreProperties>
</file>